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1"/>
  </p:handoutMasterIdLst>
  <p:sldIdLst>
    <p:sldId id="426" r:id="rId2"/>
    <p:sldId id="424" r:id="rId3"/>
    <p:sldId id="427" r:id="rId4"/>
    <p:sldId id="442" r:id="rId5"/>
    <p:sldId id="372" r:id="rId6"/>
    <p:sldId id="375" r:id="rId7"/>
    <p:sldId id="373" r:id="rId8"/>
    <p:sldId id="434" r:id="rId9"/>
    <p:sldId id="370" r:id="rId10"/>
    <p:sldId id="316" r:id="rId11"/>
    <p:sldId id="284" r:id="rId12"/>
    <p:sldId id="283" r:id="rId13"/>
    <p:sldId id="429" r:id="rId14"/>
    <p:sldId id="431" r:id="rId15"/>
    <p:sldId id="435" r:id="rId16"/>
    <p:sldId id="436" r:id="rId17"/>
    <p:sldId id="339" r:id="rId18"/>
    <p:sldId id="345" r:id="rId19"/>
    <p:sldId id="417" r:id="rId20"/>
    <p:sldId id="342" r:id="rId21"/>
    <p:sldId id="433" r:id="rId22"/>
    <p:sldId id="385" r:id="rId23"/>
    <p:sldId id="389" r:id="rId24"/>
    <p:sldId id="420" r:id="rId25"/>
    <p:sldId id="386" r:id="rId26"/>
    <p:sldId id="428" r:id="rId27"/>
    <p:sldId id="388" r:id="rId28"/>
    <p:sldId id="415" r:id="rId29"/>
    <p:sldId id="422" r:id="rId30"/>
    <p:sldId id="421" r:id="rId31"/>
    <p:sldId id="423" r:id="rId32"/>
    <p:sldId id="401" r:id="rId33"/>
    <p:sldId id="440" r:id="rId34"/>
    <p:sldId id="441" r:id="rId35"/>
    <p:sldId id="439" r:id="rId36"/>
    <p:sldId id="438" r:id="rId37"/>
    <p:sldId id="437" r:id="rId38"/>
    <p:sldId id="402" r:id="rId39"/>
    <p:sldId id="443" r:id="rId40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CC0000"/>
    <a:srgbClr val="FFFF00"/>
    <a:srgbClr val="000000"/>
    <a:srgbClr val="003366"/>
    <a:srgbClr val="FFFF99"/>
    <a:srgbClr val="3333FF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8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8.xml"/><Relationship Id="rId2" Type="http://schemas.openxmlformats.org/officeDocument/2006/relationships/slide" Target="slides/slide14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fld id="{AE3B5FF8-B63B-4789-B55D-2E6BC3D401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4355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431CA4-56D3-41DD-BB51-D461E84D92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925-E50C-4F48-A156-8F1C14D8D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520F-E956-4F6A-B51E-7255B9952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BF043B-B430-4425-87CA-2B65F8084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51303C-BC61-4A73-9AEA-1584C1279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7525D9-3598-422B-AC72-8746ABFBB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03EEA4A-B30D-4B4D-B4E8-C770DAFD7C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A8E857-930F-4527-B34D-FAB1BA145C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F69BB4-96BC-4917-AF76-C15A9E0813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4B268C-6752-46DC-919D-7FF5319DD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40EA1B67-B098-4935-A96D-BBD197256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7DDEF97E-334A-4814-82A5-F1DC923027A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logofactory.com/types-of-logos/graphic-logos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stantshift.com/2009/01/29/20-corporate-brand-logo-evolution/" TargetMode="External"/><Relationship Id="rId3" Type="http://schemas.openxmlformats.org/officeDocument/2006/relationships/hyperlink" Target="http://www.blog.spoongraphics.co.uk/articles/a-guide-to-creating-professional-quality-logo-designs" TargetMode="External"/><Relationship Id="rId7" Type="http://schemas.openxmlformats.org/officeDocument/2006/relationships/hyperlink" Target="http://www.logocritiques.com/resources/what_makes_a_great_logo_design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hyperlink" Target="logopond.com" TargetMode="External"/><Relationship Id="rId4" Type="http://schemas.openxmlformats.org/officeDocument/2006/relationships/hyperlink" Target="http://www.smashingapps.com/2009/06/08/50-creative-masterpieces-of-logo-designs-using-gradient-effects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edia_(communication)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828800"/>
            <a:ext cx="9144000" cy="4114800"/>
          </a:xfrm>
        </p:spPr>
        <p:txBody>
          <a:bodyPr/>
          <a:lstStyle/>
          <a:p>
            <a:pPr algn="ctr">
              <a:buClr>
                <a:schemeClr val="bg2"/>
              </a:buClr>
              <a:buFont typeface="Wingdings" pitchFamily="2" charset="2"/>
              <a:buNone/>
            </a:pPr>
            <a:r>
              <a:rPr lang="en-US" sz="4800" dirty="0"/>
              <a:t>the rapid display of a sequence of images </a:t>
            </a:r>
            <a:r>
              <a:rPr lang="en-US" sz="4800" dirty="0" smtClean="0"/>
              <a:t>or </a:t>
            </a:r>
            <a:r>
              <a:rPr lang="en-US" sz="4800" dirty="0"/>
              <a:t>model positions in order to create an illusion of movement. </a:t>
            </a:r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388"/>
            <a:ext cx="9144000" cy="1431925"/>
          </a:xfrm>
        </p:spPr>
        <p:txBody>
          <a:bodyPr>
            <a:noAutofit/>
          </a:bodyPr>
          <a:lstStyle/>
          <a:p>
            <a:pPr>
              <a:buClr>
                <a:schemeClr val="bg2"/>
              </a:buClr>
            </a:pPr>
            <a:r>
              <a:rPr lang="en-US" sz="8800" dirty="0" smtClean="0">
                <a:solidFill>
                  <a:srgbClr val="FF0000"/>
                </a:solidFill>
                <a:latin typeface="Arial Black" pitchFamily="34" charset="0"/>
              </a:rPr>
              <a:t>Animation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648200"/>
            <a:ext cx="24765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657725"/>
            <a:ext cx="28575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2" name="Picture 8" descr="C:\Documents and Settings\anourse\Desktop\Animhorse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86300"/>
            <a:ext cx="2898775" cy="2171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0" name="Picture 6" descr="C:\Documents and Settings\anourse\Desktop\Animexample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43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WordArt 3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8382000" cy="518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5001">
                      <a:srgbClr val="FF0000"/>
                    </a:gs>
                    <a:gs pos="17501">
                      <a:srgbClr val="BA0066"/>
                    </a:gs>
                    <a:gs pos="35000">
                      <a:srgbClr val="66008F"/>
                    </a:gs>
                    <a:gs pos="50000">
                      <a:srgbClr val="000082"/>
                    </a:gs>
                    <a:gs pos="65000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Illustrative</a:t>
            </a:r>
          </a:p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5001">
                      <a:srgbClr val="FF0000"/>
                    </a:gs>
                    <a:gs pos="17501">
                      <a:srgbClr val="BA0066"/>
                    </a:gs>
                    <a:gs pos="35000">
                      <a:srgbClr val="66008F"/>
                    </a:gs>
                    <a:gs pos="50000">
                      <a:srgbClr val="000082"/>
                    </a:gs>
                    <a:gs pos="65000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Graphical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8200"/>
                  </a:gs>
                  <a:gs pos="5001">
                    <a:srgbClr val="FF0000"/>
                  </a:gs>
                  <a:gs pos="17501">
                    <a:srgbClr val="BA0066"/>
                  </a:gs>
                  <a:gs pos="35000">
                    <a:srgbClr val="66008F"/>
                  </a:gs>
                  <a:gs pos="50000">
                    <a:srgbClr val="000082"/>
                  </a:gs>
                  <a:gs pos="65000">
                    <a:srgbClr val="66008F"/>
                  </a:gs>
                  <a:gs pos="82500">
                    <a:srgbClr val="BA0066"/>
                  </a:gs>
                  <a:gs pos="95000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/>
                </a:outerShdw>
              </a:effectLst>
              <a:latin typeface="Arial Black"/>
            </a:endParaRPr>
          </a:p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5001">
                      <a:srgbClr val="FF0000"/>
                    </a:gs>
                    <a:gs pos="17501">
                      <a:srgbClr val="BA0066"/>
                    </a:gs>
                    <a:gs pos="35000">
                      <a:srgbClr val="66008F"/>
                    </a:gs>
                    <a:gs pos="50000">
                      <a:srgbClr val="000082"/>
                    </a:gs>
                    <a:gs pos="65000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Font-based</a:t>
            </a:r>
          </a:p>
        </p:txBody>
      </p:sp>
      <p:sp>
        <p:nvSpPr>
          <p:cNvPr id="64517" name="WordArt 5"/>
          <p:cNvSpPr>
            <a:spLocks noChangeArrowheads="1" noChangeShapeType="1" noTextEdit="1"/>
          </p:cNvSpPr>
          <p:nvPr/>
        </p:nvSpPr>
        <p:spPr bwMode="auto">
          <a:xfrm>
            <a:off x="495300" y="762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hlinkClick r:id="rId2"/>
              </a:rPr>
              <a:t>3 types of logos: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:\WINDOWS\Desktop\logos\p426252r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5"/>
          <p:cNvSpPr>
            <a:spLocks noGrp="1" noChangeArrowheads="1" noChangeShapeType="1" noTextEdit="1"/>
          </p:cNvSpPr>
          <p:nvPr>
            <p:ph sz="quarter" idx="13"/>
          </p:nvPr>
        </p:nvSpPr>
        <p:spPr bwMode="auto">
          <a:xfrm>
            <a:off x="533400" y="152400"/>
            <a:ext cx="8229600" cy="10898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illustrative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C:\WINDOWS\Desktop\logos\202_l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752600"/>
            <a:ext cx="4848225" cy="473881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Graphical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WordArt 4"/>
          <p:cNvSpPr>
            <a:spLocks noChangeArrowheads="1" noChangeShapeType="1" noTextEdit="1"/>
          </p:cNvSpPr>
          <p:nvPr/>
        </p:nvSpPr>
        <p:spPr bwMode="auto">
          <a:xfrm>
            <a:off x="466545" y="1910751"/>
            <a:ext cx="8153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Font based is also</a:t>
            </a:r>
          </a:p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known as </a:t>
            </a: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typography.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29381" name="WordArt 5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Typography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30956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909"/>
            <a:ext cx="3056267" cy="249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WordArt 3"/>
          <p:cNvSpPr>
            <a:spLocks noChangeArrowheads="1" noChangeShapeType="1" noTextEdit="1"/>
          </p:cNvSpPr>
          <p:nvPr/>
        </p:nvSpPr>
        <p:spPr bwMode="auto">
          <a:xfrm>
            <a:off x="304800" y="1600200"/>
            <a:ext cx="8610600" cy="50292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the art and technique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of arranging type, type design,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and modifying type</a:t>
            </a:r>
          </a:p>
        </p:txBody>
      </p:sp>
      <p:sp>
        <p:nvSpPr>
          <p:cNvPr id="231428" name="WordArt 4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Typography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Font Based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8600"/>
            <a:ext cx="30956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4038600"/>
            <a:ext cx="30956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30956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447800"/>
            <a:ext cx="30956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02" y="4038600"/>
            <a:ext cx="30956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03" y="1447800"/>
            <a:ext cx="30956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0224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68215" y="2667000"/>
            <a:ext cx="8763000" cy="8382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Times New Roman" pitchFamily="18" charset="0"/>
                <a:hlinkClick r:id="rId3"/>
              </a:rPr>
              <a:t>Guide </a:t>
            </a:r>
            <a:r>
              <a:rPr lang="en-US" sz="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Times New Roman" pitchFamily="18" charset="0"/>
                <a:hlinkClick r:id="rId3"/>
              </a:rPr>
              <a:t>to Creating Professional </a:t>
            </a:r>
            <a:r>
              <a:rPr lang="en-US" sz="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Times New Roman" pitchFamily="18" charset="0"/>
                <a:hlinkClick r:id="rId3"/>
              </a:rPr>
              <a:t>Quality Logos</a:t>
            </a:r>
            <a:endParaRPr lang="en-US" sz="9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9" name="WordArt 1029"/>
          <p:cNvSpPr>
            <a:spLocks noChangeArrowheads="1" noChangeShapeType="1" noTextEdit="1"/>
          </p:cNvSpPr>
          <p:nvPr/>
        </p:nvSpPr>
        <p:spPr bwMode="auto">
          <a:xfrm>
            <a:off x="533400" y="152400"/>
            <a:ext cx="815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3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Logos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215" y="3954959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hlinkClick r:id="rId4"/>
              </a:rPr>
              <a:t>Logo Designs Using Gradient Effects</a:t>
            </a:r>
            <a:endParaRPr lang="en-US" sz="4400" dirty="0"/>
          </a:p>
        </p:txBody>
      </p:sp>
      <p:pic>
        <p:nvPicPr>
          <p:cNvPr id="3074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825" b="43714"/>
          <a:stretch/>
        </p:blipFill>
        <p:spPr bwMode="auto">
          <a:xfrm>
            <a:off x="1524000" y="5791200"/>
            <a:ext cx="6172200" cy="94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215" y="14478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hlinkClick r:id="rId7"/>
              </a:rPr>
              <a:t>What Makes a Great Logo Design?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17740" y="49530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hlinkClick r:id="rId8"/>
              </a:rPr>
              <a:t>20 Corporate Brand Logo Evolution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9906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237" name="WordArt 5"/>
          <p:cNvSpPr>
            <a:spLocks noChangeArrowheads="1" noChangeShapeType="1" noTextEdit="1"/>
          </p:cNvSpPr>
          <p:nvPr/>
        </p:nvSpPr>
        <p:spPr bwMode="auto">
          <a:xfrm>
            <a:off x="304800" y="1752600"/>
            <a:ext cx="8610600" cy="47244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99"/>
                    </a:gs>
                  </a:gsLst>
                  <a:lin ang="5400000" scaled="1"/>
                </a:gradFill>
                <a:latin typeface="Arial Black"/>
              </a:rPr>
              <a:t>Gradual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99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99"/>
                    </a:gs>
                  </a:gsLst>
                  <a:lin ang="5400000" scaled="1"/>
                </a:gradFill>
                <a:latin typeface="Arial Black"/>
              </a:rPr>
              <a:t>blending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99"/>
                    </a:gs>
                  </a:gsLst>
                  <a:lin ang="5400000" scaled="1"/>
                </a:gradFill>
                <a:latin typeface="Arial Black"/>
              </a:rPr>
              <a:t>of colors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Gradient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304800" y="1600200"/>
            <a:ext cx="8534400" cy="49530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the number  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of </a:t>
            </a:r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distinct</a:t>
            </a:r>
          </a:p>
          <a:p>
            <a:pPr algn="ctr"/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 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pixels in </a:t>
            </a:r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each dimension</a:t>
            </a:r>
          </a:p>
          <a:p>
            <a:pPr algn="ctr"/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 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that can be displayed.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Resolution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6067" name="WordArt 3"/>
          <p:cNvSpPr>
            <a:spLocks noChangeArrowheads="1" noChangeShapeType="1" noTextEdit="1"/>
          </p:cNvSpPr>
          <p:nvPr/>
        </p:nvSpPr>
        <p:spPr bwMode="auto">
          <a:xfrm>
            <a:off x="342900" y="1752600"/>
            <a:ext cx="8191500" cy="31242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The smallest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item of information in an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image.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Pixels are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arranged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2-dimensional grid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hat represented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using dots or squares.</a:t>
            </a:r>
          </a:p>
        </p:txBody>
      </p:sp>
      <p:sp>
        <p:nvSpPr>
          <p:cNvPr id="216068" name="WordArt 4"/>
          <p:cNvSpPr>
            <a:spLocks noChangeArrowheads="1" noChangeShapeType="1" noTextEdit="1"/>
          </p:cNvSpPr>
          <p:nvPr/>
        </p:nvSpPr>
        <p:spPr bwMode="auto">
          <a:xfrm>
            <a:off x="533400" y="152400"/>
            <a:ext cx="815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Pixel</a:t>
            </a:r>
          </a:p>
        </p:txBody>
      </p:sp>
      <p:pic>
        <p:nvPicPr>
          <p:cNvPr id="2160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036" y="5029200"/>
            <a:ext cx="35433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43577"/>
            <a:ext cx="20955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752600"/>
            <a:ext cx="9144000" cy="4114800"/>
          </a:xfrm>
        </p:spPr>
        <p:txBody>
          <a:bodyPr/>
          <a:lstStyle/>
          <a:p>
            <a:pPr algn="ctr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en-US" sz="5400" dirty="0">
                <a:hlinkClick r:id="rId2" tooltip="Media (communication)"/>
              </a:rPr>
              <a:t>M</a:t>
            </a:r>
            <a:r>
              <a:rPr lang="en-US" sz="5400" dirty="0" smtClean="0">
                <a:hlinkClick r:id="rId2" tooltip="Media (communication)"/>
              </a:rPr>
              <a:t>edia</a:t>
            </a:r>
            <a:r>
              <a:rPr lang="en-US" sz="5400" dirty="0" smtClean="0"/>
              <a:t> </a:t>
            </a:r>
            <a:r>
              <a:rPr lang="en-US" sz="5400" dirty="0"/>
              <a:t>and content that uses a combination of different forms such as text, audio, </a:t>
            </a:r>
            <a:endParaRPr lang="en-US" sz="5400" dirty="0" smtClean="0"/>
          </a:p>
          <a:p>
            <a:pPr algn="ctr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en-US" sz="5400" dirty="0" smtClean="0"/>
              <a:t>still </a:t>
            </a:r>
            <a:r>
              <a:rPr lang="en-US" sz="5400" dirty="0"/>
              <a:t>images, animation, </a:t>
            </a:r>
            <a:endParaRPr lang="en-US" sz="5400" dirty="0" smtClean="0"/>
          </a:p>
          <a:p>
            <a:pPr algn="ctr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en-US" sz="5400" dirty="0" smtClean="0"/>
              <a:t>video</a:t>
            </a:r>
            <a:r>
              <a:rPr lang="en-US" sz="5400" dirty="0"/>
              <a:t>, and </a:t>
            </a:r>
            <a:r>
              <a:rPr lang="en-US" sz="5400" dirty="0" smtClean="0"/>
              <a:t>interactive </a:t>
            </a:r>
            <a:r>
              <a:rPr lang="en-US" sz="5400" dirty="0"/>
              <a:t>content.</a:t>
            </a:r>
            <a:r>
              <a:rPr lang="en-US" sz="4800" dirty="0"/>
              <a:t> </a:t>
            </a:r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388"/>
            <a:ext cx="9144000" cy="1431925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</a:pPr>
            <a:r>
              <a:rPr lang="en-US" sz="8000" dirty="0" smtClean="0">
                <a:solidFill>
                  <a:srgbClr val="FF0000"/>
                </a:solidFill>
                <a:latin typeface="Arial Black" pitchFamily="34" charset="0"/>
              </a:rPr>
              <a:t>Multimedia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309" name="WordArt 5"/>
          <p:cNvSpPr>
            <a:spLocks noChangeArrowheads="1" noChangeShapeType="1" noTextEdit="1"/>
          </p:cNvSpPr>
          <p:nvPr/>
        </p:nvSpPr>
        <p:spPr bwMode="auto">
          <a:xfrm>
            <a:off x="685800" y="2667000"/>
            <a:ext cx="7772400" cy="25146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Dots per inch</a:t>
            </a: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6629400" cy="8382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DPI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8308" name="WordArt 4"/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6629400" cy="8382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PPI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8309" name="WordArt 5"/>
          <p:cNvSpPr>
            <a:spLocks noChangeArrowheads="1" noChangeShapeType="1" noTextEdit="1"/>
          </p:cNvSpPr>
          <p:nvPr/>
        </p:nvSpPr>
        <p:spPr bwMode="auto">
          <a:xfrm>
            <a:off x="685800" y="2667000"/>
            <a:ext cx="7772400" cy="25146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Pixels 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per inch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4521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026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8723" name="WordArt 1027"/>
          <p:cNvSpPr>
            <a:spLocks noChangeArrowheads="1" noChangeShapeType="1" noTextEdit="1"/>
          </p:cNvSpPr>
          <p:nvPr/>
        </p:nvSpPr>
        <p:spPr bwMode="auto">
          <a:xfrm>
            <a:off x="990600" y="2514600"/>
            <a:ext cx="7162800" cy="23622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Million pixels</a:t>
            </a:r>
          </a:p>
        </p:txBody>
      </p:sp>
      <p:sp>
        <p:nvSpPr>
          <p:cNvPr id="158724" name="WordArt 1028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Megapixel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050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2819" name="WordArt 2051"/>
          <p:cNvSpPr>
            <a:spLocks noChangeArrowheads="1" noChangeShapeType="1" noTextEdit="1"/>
          </p:cNvSpPr>
          <p:nvPr/>
        </p:nvSpPr>
        <p:spPr bwMode="auto">
          <a:xfrm>
            <a:off x="152400" y="1447800"/>
            <a:ext cx="8763000" cy="51816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Number of dots per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horizontal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inch on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</a:t>
            </a:r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standard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computer screen</a:t>
            </a:r>
          </a:p>
        </p:txBody>
      </p:sp>
      <p:sp>
        <p:nvSpPr>
          <p:cNvPr id="162820" name="WordArt 2052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What does 72 mean?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1026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9140" name="WordArt 1028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What is a thumbnail?</a:t>
            </a:r>
          </a:p>
        </p:txBody>
      </p:sp>
      <p:pic>
        <p:nvPicPr>
          <p:cNvPr id="219141" name="Picture 1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95312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9747" name="WordArt 3"/>
          <p:cNvSpPr>
            <a:spLocks noChangeArrowheads="1" noChangeShapeType="1" noTextEdit="1"/>
          </p:cNvSpPr>
          <p:nvPr/>
        </p:nvSpPr>
        <p:spPr bwMode="auto">
          <a:xfrm>
            <a:off x="152400" y="1981200"/>
            <a:ext cx="8763000" cy="46482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small version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of a larger image</a:t>
            </a:r>
          </a:p>
        </p:txBody>
      </p:sp>
      <p:sp>
        <p:nvSpPr>
          <p:cNvPr id="159748" name="WordArt 4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What is a thumbnail?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8355" name="WordArt 3"/>
          <p:cNvSpPr>
            <a:spLocks noChangeArrowheads="1" noChangeShapeType="1" noTextEdit="1"/>
          </p:cNvSpPr>
          <p:nvPr/>
        </p:nvSpPr>
        <p:spPr bwMode="auto">
          <a:xfrm>
            <a:off x="914400" y="2286000"/>
            <a:ext cx="7772400" cy="32766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Leonardo Da Vinci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sketchbooks</a:t>
            </a:r>
          </a:p>
        </p:txBody>
      </p:sp>
      <p:sp>
        <p:nvSpPr>
          <p:cNvPr id="228356" name="WordArt 4"/>
          <p:cNvSpPr>
            <a:spLocks noChangeArrowheads="1" noChangeShapeType="1" noTextEdit="1"/>
          </p:cNvSpPr>
          <p:nvPr/>
        </p:nvSpPr>
        <p:spPr bwMode="auto">
          <a:xfrm>
            <a:off x="304800" y="123645"/>
            <a:ext cx="8534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Where did thumbnail term originate?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1795" name="WordArt 3"/>
          <p:cNvSpPr>
            <a:spLocks noChangeArrowheads="1" noChangeShapeType="1" noTextEdit="1"/>
          </p:cNvSpPr>
          <p:nvPr/>
        </p:nvSpPr>
        <p:spPr bwMode="auto">
          <a:xfrm>
            <a:off x="762000" y="2590800"/>
            <a:ext cx="7810500" cy="22098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digital version </a:t>
            </a:r>
          </a:p>
        </p:txBody>
      </p:sp>
      <p:sp>
        <p:nvSpPr>
          <p:cNvPr id="161796" name="WordArt 4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softcopy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4019" name="WordArt 3"/>
          <p:cNvSpPr>
            <a:spLocks noChangeArrowheads="1" noChangeShapeType="1" noTextEdit="1"/>
          </p:cNvSpPr>
          <p:nvPr/>
        </p:nvSpPr>
        <p:spPr bwMode="auto">
          <a:xfrm>
            <a:off x="704850" y="2438400"/>
            <a:ext cx="7810500" cy="22098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paper version </a:t>
            </a:r>
          </a:p>
        </p:txBody>
      </p:sp>
      <p:sp>
        <p:nvSpPr>
          <p:cNvPr id="214020" name="WordArt 4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hardcopy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WordArt 2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8077200" cy="13684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Vector vs. Rastor</a:t>
            </a:r>
          </a:p>
        </p:txBody>
      </p:sp>
      <p:sp>
        <p:nvSpPr>
          <p:cNvPr id="222211" name="WordArt 3"/>
          <p:cNvSpPr>
            <a:spLocks noChangeArrowheads="1" noChangeShapeType="1" noTextEdit="1"/>
          </p:cNvSpPr>
          <p:nvPr/>
        </p:nvSpPr>
        <p:spPr bwMode="auto">
          <a:xfrm>
            <a:off x="1066800" y="2743200"/>
            <a:ext cx="7086600" cy="35052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Shapes vs. Dots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371600"/>
            <a:ext cx="9144000" cy="4114800"/>
          </a:xfrm>
        </p:spPr>
        <p:txBody>
          <a:bodyPr/>
          <a:lstStyle/>
          <a:p>
            <a:pPr algn="ctr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en-US" sz="4800" dirty="0"/>
              <a:t>can refer to material objects of use to humanity, such as machines, hardware or utensils, but can also encompass broader themes, including systems, methods of organization, and techniques. </a:t>
            </a:r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26075"/>
            <a:ext cx="9144000" cy="1431925"/>
          </a:xfrm>
        </p:spPr>
        <p:txBody>
          <a:bodyPr>
            <a:noAutofit/>
          </a:bodyPr>
          <a:lstStyle/>
          <a:p>
            <a:pPr>
              <a:buClr>
                <a:schemeClr val="bg2"/>
              </a:buClr>
            </a:pPr>
            <a:r>
              <a:rPr lang="en-US" sz="4400" dirty="0">
                <a:solidFill>
                  <a:srgbClr val="FF0000"/>
                </a:solidFill>
                <a:latin typeface="Arial Black" pitchFamily="34" charset="0"/>
              </a:rPr>
              <a:t>Anything that makes human life easier.</a:t>
            </a: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Clr>
                <a:schemeClr val="bg2"/>
              </a:buClr>
            </a:pPr>
            <a:r>
              <a:rPr lang="en-US" sz="8800" dirty="0" smtClean="0">
                <a:solidFill>
                  <a:srgbClr val="FF0000"/>
                </a:solidFill>
                <a:latin typeface="Arial Black" pitchFamily="34" charset="0"/>
              </a:rPr>
              <a:t>Technology</a:t>
            </a:r>
            <a:endParaRPr lang="en-US" sz="8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WordArt 2"/>
          <p:cNvSpPr>
            <a:spLocks noChangeArrowheads="1" noChangeShapeType="1" noTextEdit="1"/>
          </p:cNvSpPr>
          <p:nvPr/>
        </p:nvSpPr>
        <p:spPr bwMode="auto">
          <a:xfrm>
            <a:off x="533400" y="1143000"/>
            <a:ext cx="8077200" cy="51816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7352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is defined by </a:t>
            </a:r>
          </a:p>
          <a:p>
            <a:pPr algn="ctr"/>
            <a:r>
              <a:rPr lang="en-US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geometric </a:t>
            </a:r>
            <a:r>
              <a:rPr lang="en-US" sz="36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primitives </a:t>
            </a:r>
          </a:p>
          <a:p>
            <a:pPr algn="ctr"/>
            <a:r>
              <a:rPr lang="en-US" sz="36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(shapes)</a:t>
            </a:r>
            <a:endParaRPr lang="en-US" sz="36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  <a:p>
            <a:pPr algn="ctr"/>
            <a:r>
              <a:rPr lang="en-US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as opposed to bitmaps</a:t>
            </a:r>
          </a:p>
        </p:txBody>
      </p:sp>
      <p:sp>
        <p:nvSpPr>
          <p:cNvPr id="220166" name="WordArt 6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Vector imaging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3236" name="WordArt 4"/>
          <p:cNvSpPr>
            <a:spLocks noChangeArrowheads="1" noChangeShapeType="1" noTextEdit="1"/>
          </p:cNvSpPr>
          <p:nvPr/>
        </p:nvSpPr>
        <p:spPr bwMode="auto">
          <a:xfrm>
            <a:off x="228600" y="1600200"/>
            <a:ext cx="8686800" cy="45720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3499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latin typeface="Impact"/>
              </a:rPr>
              <a:t>data structure in a rectangular</a:t>
            </a:r>
          </a:p>
          <a:p>
            <a:pPr algn="ctr"/>
            <a:r>
              <a:rPr lang="en-US" sz="36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latin typeface="Impact"/>
              </a:rPr>
              <a:t> </a:t>
            </a:r>
            <a:r>
              <a:rPr lang="en-US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latin typeface="Impact"/>
              </a:rPr>
              <a:t>grid of </a:t>
            </a:r>
            <a:r>
              <a:rPr lang="en-US" sz="36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latin typeface="Impact"/>
              </a:rPr>
              <a:t>colored pixels viewable </a:t>
            </a:r>
            <a:r>
              <a:rPr lang="en-US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latin typeface="Impact"/>
              </a:rPr>
              <a:t>via a </a:t>
            </a:r>
            <a:endParaRPr lang="en-US" sz="3600" kern="10" dirty="0" smtClean="0">
              <a:ln w="9525">
                <a:solidFill>
                  <a:schemeClr val="tx2"/>
                </a:solidFill>
                <a:round/>
                <a:headEnd/>
                <a:tailEnd/>
              </a:ln>
              <a:latin typeface="Impact"/>
            </a:endParaRPr>
          </a:p>
          <a:p>
            <a:pPr algn="ctr"/>
            <a:r>
              <a:rPr lang="en-US" sz="36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latin typeface="Impact"/>
              </a:rPr>
              <a:t>monitor</a:t>
            </a:r>
            <a:r>
              <a:rPr lang="en-US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latin typeface="Impact"/>
              </a:rPr>
              <a:t>, paper, or other display medium.</a:t>
            </a:r>
          </a:p>
        </p:txBody>
      </p:sp>
      <p:sp>
        <p:nvSpPr>
          <p:cNvPr id="223237" name="WordArt 5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Rastor</a:t>
            </a:r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imaging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5108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228600" y="1066800"/>
            <a:ext cx="8610600" cy="3048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5079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What vital principle makes</a:t>
            </a:r>
          </a:p>
          <a:p>
            <a:pPr algn="ctr"/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 animation work in our brains?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Arial Black"/>
            </a:endParaRPr>
          </a:p>
        </p:txBody>
      </p:sp>
      <p:sp>
        <p:nvSpPr>
          <p:cNvPr id="175110" name="WordArt 6"/>
          <p:cNvSpPr>
            <a:spLocks noChangeArrowheads="1" noChangeShapeType="1" noTextEdit="1"/>
          </p:cNvSpPr>
          <p:nvPr/>
        </p:nvSpPr>
        <p:spPr bwMode="auto">
          <a:xfrm>
            <a:off x="228600" y="4648200"/>
            <a:ext cx="8610600" cy="10668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Persistence of Vision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8991600" cy="10668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282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History of Animation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path path="rect">
                  <a:fillToRect l="100000" t="100000"/>
                </a:path>
              </a:gradFill>
              <a:latin typeface="Arial Black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5108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228600" y="1066800"/>
            <a:ext cx="8610600" cy="3048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5079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What 2 optical contraptions </a:t>
            </a:r>
          </a:p>
          <a:p>
            <a:pPr algn="ctr"/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became widely used as toys?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Arial Black"/>
            </a:endParaRPr>
          </a:p>
        </p:txBody>
      </p:sp>
      <p:sp>
        <p:nvSpPr>
          <p:cNvPr id="175110" name="WordArt 6"/>
          <p:cNvSpPr>
            <a:spLocks noChangeArrowheads="1" noChangeShapeType="1" noTextEdit="1"/>
          </p:cNvSpPr>
          <p:nvPr/>
        </p:nvSpPr>
        <p:spPr bwMode="auto">
          <a:xfrm>
            <a:off x="228600" y="4648200"/>
            <a:ext cx="8610600" cy="10668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1.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Thaumatrope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75111" name="WordArt 7"/>
          <p:cNvSpPr>
            <a:spLocks noChangeArrowheads="1" noChangeShapeType="1" noTextEdit="1"/>
          </p:cNvSpPr>
          <p:nvPr/>
        </p:nvSpPr>
        <p:spPr bwMode="auto">
          <a:xfrm>
            <a:off x="228600" y="5943600"/>
            <a:ext cx="8382000" cy="7620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2. Zoetrope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8991600" cy="10668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282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History of Animation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path path="rect">
                  <a:fillToRect l="100000" t="100000"/>
                </a:path>
              </a:gradFill>
              <a:latin typeface="Arial Black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/>
      <p:bldP spid="1751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5108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228600" y="1066800"/>
            <a:ext cx="8610600" cy="3048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5079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What optical contraption was</a:t>
            </a:r>
          </a:p>
          <a:p>
            <a:pPr algn="ctr"/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known as the “Wheel of Life”?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Arial Black"/>
            </a:endParaRPr>
          </a:p>
        </p:txBody>
      </p:sp>
      <p:sp>
        <p:nvSpPr>
          <p:cNvPr id="175111" name="WordArt 7"/>
          <p:cNvSpPr>
            <a:spLocks noChangeArrowheads="1" noChangeShapeType="1" noTextEdit="1"/>
          </p:cNvSpPr>
          <p:nvPr/>
        </p:nvSpPr>
        <p:spPr bwMode="auto">
          <a:xfrm>
            <a:off x="228600" y="4876800"/>
            <a:ext cx="8382000" cy="7620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Zoetrope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8991600" cy="10668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282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History of Animation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path path="rect">
                  <a:fillToRect l="100000" t="100000"/>
                </a:path>
              </a:gradFill>
              <a:latin typeface="Arial Black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5108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228600" y="1066800"/>
            <a:ext cx="8610600" cy="3048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5079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What are 2 things Disney is </a:t>
            </a:r>
          </a:p>
          <a:p>
            <a:pPr algn="ctr"/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known for in the</a:t>
            </a:r>
          </a:p>
          <a:p>
            <a:pPr algn="ctr"/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 history of animation?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Arial Black"/>
            </a:endParaRPr>
          </a:p>
        </p:txBody>
      </p:sp>
      <p:sp>
        <p:nvSpPr>
          <p:cNvPr id="175110" name="WordArt 6"/>
          <p:cNvSpPr>
            <a:spLocks noChangeArrowheads="1" noChangeShapeType="1" noTextEdit="1"/>
          </p:cNvSpPr>
          <p:nvPr/>
        </p:nvSpPr>
        <p:spPr bwMode="auto">
          <a:xfrm>
            <a:off x="228600" y="4648200"/>
            <a:ext cx="8610600" cy="10668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1. First to sync sound with animation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75111" name="WordArt 7"/>
          <p:cNvSpPr>
            <a:spLocks noChangeArrowheads="1" noChangeShapeType="1" noTextEdit="1"/>
          </p:cNvSpPr>
          <p:nvPr/>
        </p:nvSpPr>
        <p:spPr bwMode="auto">
          <a:xfrm>
            <a:off x="228600" y="5943600"/>
            <a:ext cx="8382000" cy="7620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2. Mickey Mouse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8991600" cy="10668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282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History of Animation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path path="rect">
                  <a:fillToRect l="100000" t="100000"/>
                </a:path>
              </a:gradFill>
              <a:latin typeface="Arial Black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/>
      <p:bldP spid="1751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WordArt 6"/>
          <p:cNvSpPr>
            <a:spLocks noChangeArrowheads="1" noChangeShapeType="1" noTextEdit="1"/>
          </p:cNvSpPr>
          <p:nvPr/>
        </p:nvSpPr>
        <p:spPr bwMode="auto">
          <a:xfrm>
            <a:off x="304800" y="5105400"/>
            <a:ext cx="8610600" cy="8382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What was this film titled?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8991600" cy="10668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282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History of Animation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path path="rect">
                  <a:fillToRect l="100000" t="100000"/>
                </a:path>
              </a:gradFill>
              <a:latin typeface="Arial Blac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1600"/>
            <a:ext cx="48101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600200" y="6096000"/>
            <a:ext cx="5562600" cy="6096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Gertie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and the Dinosaur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WordArt 6"/>
          <p:cNvSpPr>
            <a:spLocks noChangeArrowheads="1" noChangeShapeType="1" noTextEdit="1"/>
          </p:cNvSpPr>
          <p:nvPr/>
        </p:nvSpPr>
        <p:spPr bwMode="auto">
          <a:xfrm>
            <a:off x="304800" y="5105400"/>
            <a:ext cx="8610600" cy="10668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What year was this film released?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8991600" cy="10668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282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History of Animation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path path="rect">
                  <a:fillToRect l="100000" t="100000"/>
                </a:path>
              </a:gradFill>
              <a:latin typeface="Arial Blac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1600"/>
            <a:ext cx="48101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590800" y="6019800"/>
            <a:ext cx="3581400" cy="8382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1914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WordArt 4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9067800" cy="8382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Principles of Animation</a:t>
            </a:r>
            <a:endParaRPr lang="en-US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Squash and Stretch</a:t>
            </a:r>
          </a:p>
          <a:p>
            <a:r>
              <a:rPr lang="en-US" sz="2800" dirty="0" smtClean="0"/>
              <a:t>2. Anticipation</a:t>
            </a:r>
          </a:p>
          <a:p>
            <a:r>
              <a:rPr lang="en-US" sz="2800" dirty="0" smtClean="0"/>
              <a:t>3. Staging</a:t>
            </a:r>
          </a:p>
          <a:p>
            <a:r>
              <a:rPr lang="en-US" sz="2800" dirty="0" smtClean="0"/>
              <a:t>4. Straight Ahead Action and Pose-to-Pose</a:t>
            </a:r>
          </a:p>
          <a:p>
            <a:r>
              <a:rPr lang="en-US" sz="2800" dirty="0" smtClean="0"/>
              <a:t>5. Follow Through and Overlapping Action</a:t>
            </a:r>
          </a:p>
          <a:p>
            <a:r>
              <a:rPr lang="en-US" sz="2800" dirty="0" smtClean="0"/>
              <a:t>6. Slow In and Slow Out</a:t>
            </a:r>
          </a:p>
          <a:p>
            <a:r>
              <a:rPr lang="en-US" sz="2800" dirty="0" smtClean="0"/>
              <a:t>7. Arcs</a:t>
            </a:r>
          </a:p>
          <a:p>
            <a:r>
              <a:rPr lang="en-US" sz="2800" dirty="0" smtClean="0"/>
              <a:t>8. Secondary Action</a:t>
            </a:r>
          </a:p>
          <a:p>
            <a:r>
              <a:rPr lang="en-US" sz="2800" dirty="0" smtClean="0"/>
              <a:t>9. Timing</a:t>
            </a:r>
          </a:p>
          <a:p>
            <a:r>
              <a:rPr lang="en-US" sz="2800" dirty="0" smtClean="0"/>
              <a:t>10. Exaggeration</a:t>
            </a:r>
          </a:p>
          <a:p>
            <a:r>
              <a:rPr lang="en-US" sz="2800" dirty="0" smtClean="0"/>
              <a:t>11. Solid Drawing</a:t>
            </a:r>
          </a:p>
          <a:p>
            <a:r>
              <a:rPr lang="en-US" sz="2800" dirty="0" smtClean="0"/>
              <a:t>12. Appeal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267200" y="4038600"/>
            <a:ext cx="4493858" cy="2585323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Download</a:t>
            </a:r>
          </a:p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definitions</a:t>
            </a:r>
          </a:p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from website!</a:t>
            </a:r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WordArt 4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9067800" cy="8382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Principles of Animation</a:t>
            </a:r>
            <a:endParaRPr lang="en-US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Squash and Stretch</a:t>
            </a:r>
          </a:p>
          <a:p>
            <a:r>
              <a:rPr lang="en-US" sz="2800" dirty="0" smtClean="0"/>
              <a:t>2. Anticipation</a:t>
            </a:r>
          </a:p>
          <a:p>
            <a:r>
              <a:rPr lang="en-US" sz="2800" dirty="0" smtClean="0"/>
              <a:t>3. Staging</a:t>
            </a:r>
          </a:p>
          <a:p>
            <a:r>
              <a:rPr lang="en-US" sz="2800" dirty="0" smtClean="0"/>
              <a:t>4. Straight Ahead Action and Pose-to-Pose</a:t>
            </a:r>
          </a:p>
          <a:p>
            <a:r>
              <a:rPr lang="en-US" sz="2800" dirty="0" smtClean="0"/>
              <a:t>5. Follow Through and Overlapping Action</a:t>
            </a:r>
          </a:p>
          <a:p>
            <a:r>
              <a:rPr lang="en-US" sz="2800" dirty="0" smtClean="0"/>
              <a:t>6. Slow In and Slow Out</a:t>
            </a:r>
          </a:p>
          <a:p>
            <a:r>
              <a:rPr lang="en-US" sz="2800" dirty="0" smtClean="0"/>
              <a:t>7. Arcs</a:t>
            </a:r>
          </a:p>
          <a:p>
            <a:r>
              <a:rPr lang="en-US" sz="2800" dirty="0" smtClean="0"/>
              <a:t>8. Secondary Action</a:t>
            </a:r>
          </a:p>
          <a:p>
            <a:r>
              <a:rPr lang="en-US" sz="2800" dirty="0" smtClean="0"/>
              <a:t>9. Timing</a:t>
            </a:r>
          </a:p>
          <a:p>
            <a:r>
              <a:rPr lang="en-US" sz="2800" dirty="0" smtClean="0"/>
              <a:t>10. Exaggeration</a:t>
            </a:r>
          </a:p>
          <a:p>
            <a:r>
              <a:rPr lang="en-US" sz="2800" dirty="0" smtClean="0"/>
              <a:t>11. Solid Drawing</a:t>
            </a:r>
          </a:p>
          <a:p>
            <a:r>
              <a:rPr lang="en-US" sz="2800" dirty="0" smtClean="0"/>
              <a:t>12. Appeal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784648" y="4272677"/>
            <a:ext cx="5359352" cy="2585323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You should know</a:t>
            </a:r>
          </a:p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all of them.</a:t>
            </a:r>
            <a:endParaRPr lang="en-US" sz="5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2051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2757" name="WordArt 2053"/>
          <p:cNvSpPr>
            <a:spLocks noChangeArrowheads="1" noChangeShapeType="1" noTextEdit="1"/>
          </p:cNvSpPr>
          <p:nvPr/>
        </p:nvSpPr>
        <p:spPr bwMode="auto">
          <a:xfrm>
            <a:off x="457200" y="1905000"/>
            <a:ext cx="8077200" cy="464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Anything that repeats</a:t>
            </a:r>
          </a:p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 itself such as shapes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,</a:t>
            </a:r>
          </a:p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 lines,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and colors.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5000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/>
                </a:outerShdw>
              </a:effectLst>
              <a:latin typeface="Arial Black"/>
            </a:endParaRPr>
          </a:p>
        </p:txBody>
      </p:sp>
      <p:sp>
        <p:nvSpPr>
          <p:cNvPr id="8" name="WordArt 2052" descr="Solid diamond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534400" cy="10668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pattFill prst="solidDmnd">
                  <a:fgClr>
                    <a:schemeClr val="accent2"/>
                  </a:fgClr>
                  <a:bgClr>
                    <a:srgbClr val="FFFFFF"/>
                  </a:bgClr>
                </a:pattFill>
                <a:latin typeface="Arial Black"/>
              </a:rPr>
              <a:t>Pattern</a:t>
            </a:r>
            <a:endParaRPr lang="en-US" sz="3600" kern="10" dirty="0">
              <a:ln w="57150">
                <a:solidFill>
                  <a:srgbClr val="000000"/>
                </a:solidFill>
                <a:round/>
                <a:headEnd/>
                <a:tailEnd/>
              </a:ln>
              <a:pattFill prst="solidDmnd">
                <a:fgClr>
                  <a:schemeClr val="accent2"/>
                </a:fgClr>
                <a:bgClr>
                  <a:srgbClr val="FFFFFF"/>
                </a:bgClr>
              </a:pattFill>
              <a:latin typeface="Arial Black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5411" name="WordArt 3"/>
          <p:cNvSpPr>
            <a:spLocks noChangeArrowheads="1" noChangeShapeType="1" noTextEdit="1"/>
          </p:cNvSpPr>
          <p:nvPr/>
        </p:nvSpPr>
        <p:spPr bwMode="auto">
          <a:xfrm>
            <a:off x="457200" y="1752600"/>
            <a:ext cx="8001000" cy="42672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the intensity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of a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hue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45413" name="WordArt 5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Saturation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8483" name="WordArt 3"/>
          <p:cNvSpPr>
            <a:spLocks noChangeArrowheads="1" noChangeShapeType="1" noTextEdit="1"/>
          </p:cNvSpPr>
          <p:nvPr/>
        </p:nvSpPr>
        <p:spPr bwMode="auto">
          <a:xfrm>
            <a:off x="990600" y="1981200"/>
            <a:ext cx="7391400" cy="41148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the difference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of colors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next to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eachother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48485" name="WordArt 5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Contrast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6435" name="WordArt 1027"/>
          <p:cNvSpPr>
            <a:spLocks noChangeArrowheads="1" noChangeShapeType="1" noTextEdit="1"/>
          </p:cNvSpPr>
          <p:nvPr/>
        </p:nvSpPr>
        <p:spPr bwMode="auto">
          <a:xfrm>
            <a:off x="666750" y="1676400"/>
            <a:ext cx="7810500" cy="44958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visual enhancement to </a:t>
            </a:r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something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to make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it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oticeable and stand out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46437" name="WordArt 1029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Emphasis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6435" name="WordArt 1027"/>
          <p:cNvSpPr>
            <a:spLocks noChangeArrowheads="1" noChangeShapeType="1" noTextEdit="1"/>
          </p:cNvSpPr>
          <p:nvPr/>
        </p:nvSpPr>
        <p:spPr bwMode="auto">
          <a:xfrm>
            <a:off x="666750" y="2819400"/>
            <a:ext cx="7810500" cy="22860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one of a kind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46437" name="WordArt 1029"/>
          <p:cNvSpPr>
            <a:spLocks noChangeArrowheads="1" noChangeShapeType="1" noTextEdit="1"/>
          </p:cNvSpPr>
          <p:nvPr/>
        </p:nvSpPr>
        <p:spPr bwMode="auto">
          <a:xfrm>
            <a:off x="533400" y="152400"/>
            <a:ext cx="815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3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Unique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8581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52400" y="457200"/>
            <a:ext cx="8763000" cy="61722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symbol that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represents something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like a company,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team, 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place, or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person.</a:t>
            </a:r>
          </a:p>
        </p:txBody>
      </p:sp>
      <p:sp>
        <p:nvSpPr>
          <p:cNvPr id="9" name="WordArt 1029"/>
          <p:cNvSpPr>
            <a:spLocks noChangeArrowheads="1" noChangeShapeType="1" noTextEdit="1"/>
          </p:cNvSpPr>
          <p:nvPr/>
        </p:nvSpPr>
        <p:spPr bwMode="auto">
          <a:xfrm>
            <a:off x="533400" y="152400"/>
            <a:ext cx="815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3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Logo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6575</TotalTime>
  <Words>610</Words>
  <Application>Microsoft Office PowerPoint</Application>
  <PresentationFormat>On-screen Show (4:3)</PresentationFormat>
  <Paragraphs>151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BlackTie</vt:lpstr>
      <vt:lpstr>Animation</vt:lpstr>
      <vt:lpstr>Multimedia</vt:lpstr>
      <vt:lpstr>Anything that makes human life easier.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aisd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aisd</dc:creator>
  <cp:lastModifiedBy>newu</cp:lastModifiedBy>
  <cp:revision>230</cp:revision>
  <dcterms:created xsi:type="dcterms:W3CDTF">2002-02-09T09:58:25Z</dcterms:created>
  <dcterms:modified xsi:type="dcterms:W3CDTF">2011-10-04T15:50:49Z</dcterms:modified>
</cp:coreProperties>
</file>