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9"/>
  </p:handoutMasterIdLst>
  <p:sldIdLst>
    <p:sldId id="426" r:id="rId2"/>
    <p:sldId id="424" r:id="rId3"/>
    <p:sldId id="427" r:id="rId4"/>
    <p:sldId id="404" r:id="rId5"/>
    <p:sldId id="403" r:id="rId6"/>
    <p:sldId id="412" r:id="rId7"/>
    <p:sldId id="413" r:id="rId8"/>
    <p:sldId id="408" r:id="rId9"/>
    <p:sldId id="405" r:id="rId10"/>
    <p:sldId id="407" r:id="rId11"/>
    <p:sldId id="372" r:id="rId12"/>
    <p:sldId id="375" r:id="rId13"/>
    <p:sldId id="373" r:id="rId14"/>
    <p:sldId id="434" r:id="rId15"/>
    <p:sldId id="370" r:id="rId16"/>
    <p:sldId id="316" r:id="rId17"/>
    <p:sldId id="284" r:id="rId18"/>
    <p:sldId id="429" r:id="rId19"/>
    <p:sldId id="431" r:id="rId20"/>
    <p:sldId id="283" r:id="rId21"/>
    <p:sldId id="435" r:id="rId22"/>
    <p:sldId id="436" r:id="rId23"/>
    <p:sldId id="339" r:id="rId24"/>
    <p:sldId id="345" r:id="rId25"/>
    <p:sldId id="417" r:id="rId26"/>
    <p:sldId id="342" r:id="rId27"/>
    <p:sldId id="433" r:id="rId28"/>
    <p:sldId id="385" r:id="rId29"/>
    <p:sldId id="389" r:id="rId30"/>
    <p:sldId id="420" r:id="rId31"/>
    <p:sldId id="386" r:id="rId32"/>
    <p:sldId id="428" r:id="rId33"/>
    <p:sldId id="414" r:id="rId34"/>
    <p:sldId id="388" r:id="rId35"/>
    <p:sldId id="415" r:id="rId36"/>
    <p:sldId id="401" r:id="rId37"/>
    <p:sldId id="402" r:id="rId38"/>
    <p:sldId id="395" r:id="rId39"/>
    <p:sldId id="396" r:id="rId40"/>
    <p:sldId id="398" r:id="rId41"/>
    <p:sldId id="432" r:id="rId42"/>
    <p:sldId id="418" r:id="rId43"/>
    <p:sldId id="419" r:id="rId44"/>
    <p:sldId id="416" r:id="rId45"/>
    <p:sldId id="422" r:id="rId46"/>
    <p:sldId id="421" r:id="rId47"/>
    <p:sldId id="423" r:id="rId4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00"/>
    <a:srgbClr val="000000"/>
    <a:srgbClr val="003366"/>
    <a:srgbClr val="FFFF99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19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AE3B5FF8-B63B-4789-B55D-2E6BC3D40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5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31CA4-56D3-41DD-BB51-D461E84D9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925-E50C-4F48-A156-8F1C14D8D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2520F-E956-4F6A-B51E-7255B9952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BF043B-B430-4425-87CA-2B65F808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1303C-BC61-4A73-9AEA-1584C1279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7525D9-3598-422B-AC72-8746ABFBB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3EEA4A-B30D-4B4D-B4E8-C770DAFD7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8E857-930F-4527-B34D-FAB1BA145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F69BB4-96BC-4917-AF76-C15A9E0813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4B268C-6752-46DC-919D-7FF5319DD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0EA1B67-B098-4935-A96D-BBD197256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DDEF97E-334A-4814-82A5-F1DC923027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ogofactory.com/types-of-logos/graphic-logos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edia_(communication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apps.com/2009/06/08/50-creative-masterpieces-of-logo-designs-using-gradient-effects.html" TargetMode="External"/><Relationship Id="rId7" Type="http://schemas.openxmlformats.org/officeDocument/2006/relationships/hyperlink" Target="http://www.instantshift.com/2009/01/29/20-corporate-brand-logo-evolution/" TargetMode="External"/><Relationship Id="rId2" Type="http://schemas.openxmlformats.org/officeDocument/2006/relationships/hyperlink" Target="http://www.blog.spoongraphics.co.uk/articles/a-guide-to-creating-professional-quality-logo-desig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gocritiques.com/resources/what_makes_a_great_logo_design/" TargetMode="External"/><Relationship Id="rId5" Type="http://schemas.openxmlformats.org/officeDocument/2006/relationships/image" Target="../media/image27.png"/><Relationship Id="rId4" Type="http://schemas.openxmlformats.org/officeDocument/2006/relationships/hyperlink" Target="logopond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828800"/>
            <a:ext cx="9144000" cy="4114800"/>
          </a:xfrm>
        </p:spPr>
        <p:txBody>
          <a:bodyPr/>
          <a:lstStyle/>
          <a:p>
            <a:pPr algn="ctr">
              <a:buClr>
                <a:schemeClr val="bg2"/>
              </a:buClr>
              <a:buFont typeface="Wingdings" pitchFamily="2" charset="2"/>
              <a:buNone/>
            </a:pPr>
            <a:r>
              <a:rPr lang="en-US" sz="4800" dirty="0"/>
              <a:t>the rapid display of a sequence of images </a:t>
            </a:r>
            <a:r>
              <a:rPr lang="en-US" sz="4800" dirty="0" smtClean="0"/>
              <a:t>or </a:t>
            </a:r>
            <a:r>
              <a:rPr lang="en-US" sz="4800" dirty="0"/>
              <a:t>model positions in order to create an illusion of movement. 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8"/>
            <a:ext cx="9144000" cy="1431925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</a:pPr>
            <a:r>
              <a:rPr lang="en-US" sz="8800" dirty="0" smtClean="0">
                <a:solidFill>
                  <a:srgbClr val="FF0000"/>
                </a:solidFill>
                <a:latin typeface="Arial Black" pitchFamily="34" charset="0"/>
              </a:rPr>
              <a:t>Animation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648200"/>
            <a:ext cx="2476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57725"/>
            <a:ext cx="2857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2" name="Picture 8" descr="C:\Documents and Settings\anourse\Desktop\Animhors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86300"/>
            <a:ext cx="28987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0" name="Picture 6" descr="C:\Documents and Settings\anourse\Desktop\Animexampl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2051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8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8" name="Picture 2052" descr="C:\WINDOWS\Desktop\A\presentations\patterns\b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5411" name="WordArt 3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0010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intensity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of a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hue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Saturation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73914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difference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 colors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next to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eachother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Contrast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6435" name="WordArt 1027"/>
          <p:cNvSpPr>
            <a:spLocks noChangeArrowheads="1" noChangeShapeType="1" noTextEdit="1"/>
          </p:cNvSpPr>
          <p:nvPr/>
        </p:nvSpPr>
        <p:spPr bwMode="auto">
          <a:xfrm>
            <a:off x="666750" y="1676400"/>
            <a:ext cx="78105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visual enhancement to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something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to make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it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oticeable and stand out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6437" name="WordArt 1029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Emphasis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6435" name="WordArt 1027"/>
          <p:cNvSpPr>
            <a:spLocks noChangeArrowheads="1" noChangeShapeType="1" noTextEdit="1"/>
          </p:cNvSpPr>
          <p:nvPr/>
        </p:nvSpPr>
        <p:spPr bwMode="auto">
          <a:xfrm>
            <a:off x="666750" y="2819400"/>
            <a:ext cx="78105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one of a kind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6437" name="WordArt 1029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3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Unique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581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763000" cy="617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symbol that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represents something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like a company,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team,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place, or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person.</a:t>
            </a:r>
          </a:p>
        </p:txBody>
      </p:sp>
      <p:sp>
        <p:nvSpPr>
          <p:cNvPr id="9" name="WordArt 1029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3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Logo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83820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Illustrative</a:t>
            </a:r>
          </a:p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Graphical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8200"/>
                  </a:gs>
                  <a:gs pos="5001">
                    <a:srgbClr val="FF0000"/>
                  </a:gs>
                  <a:gs pos="17501">
                    <a:srgbClr val="BA0066"/>
                  </a:gs>
                  <a:gs pos="35000">
                    <a:srgbClr val="66008F"/>
                  </a:gs>
                  <a:gs pos="50000">
                    <a:srgbClr val="000082"/>
                  </a:gs>
                  <a:gs pos="65000">
                    <a:srgbClr val="66008F"/>
                  </a:gs>
                  <a:gs pos="82500">
                    <a:srgbClr val="BA0066"/>
                  </a:gs>
                  <a:gs pos="95000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Font-based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495300" y="762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hlinkClick r:id="rId2"/>
              </a:rPr>
              <a:t>3 types of logos: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WINDOWS\Desktop\logos\p426252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5"/>
          <p:cNvSpPr>
            <a:spLocks noGrp="1" noChangeArrowheads="1" noChangeShapeType="1" noTextEdit="1"/>
          </p:cNvSpPr>
          <p:nvPr>
            <p:ph sz="quarter" idx="13"/>
          </p:nvPr>
        </p:nvSpPr>
        <p:spPr bwMode="auto">
          <a:xfrm>
            <a:off x="533400" y="152400"/>
            <a:ext cx="8229600" cy="1089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illustrative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WordArt 4"/>
          <p:cNvSpPr>
            <a:spLocks noChangeArrowheads="1" noChangeShapeType="1" noTextEdit="1"/>
          </p:cNvSpPr>
          <p:nvPr/>
        </p:nvSpPr>
        <p:spPr bwMode="auto">
          <a:xfrm>
            <a:off x="466545" y="1910751"/>
            <a:ext cx="8153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Font based is also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known as 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typography.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29381" name="WordArt 5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Typography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909"/>
            <a:ext cx="3056267" cy="249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WordArt 3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8610600" cy="502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art and technique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of arranging type, type design,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and modifying type</a:t>
            </a:r>
          </a:p>
        </p:txBody>
      </p:sp>
      <p:sp>
        <p:nvSpPr>
          <p:cNvPr id="231428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Typography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752600"/>
            <a:ext cx="9144000" cy="411480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5400" dirty="0">
                <a:hlinkClick r:id="rId2" tooltip="Media (communication)"/>
              </a:rPr>
              <a:t>M</a:t>
            </a:r>
            <a:r>
              <a:rPr lang="en-US" sz="5400" dirty="0" smtClean="0">
                <a:hlinkClick r:id="rId2" tooltip="Media (communication)"/>
              </a:rPr>
              <a:t>edia</a:t>
            </a:r>
            <a:r>
              <a:rPr lang="en-US" sz="5400" dirty="0" smtClean="0"/>
              <a:t> </a:t>
            </a:r>
            <a:r>
              <a:rPr lang="en-US" sz="5400" dirty="0"/>
              <a:t>and content that uses a combination of different forms such as text, audio, </a:t>
            </a:r>
            <a:endParaRPr lang="en-US" sz="5400" dirty="0" smtClean="0"/>
          </a:p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5400" dirty="0" smtClean="0"/>
              <a:t>still </a:t>
            </a:r>
            <a:r>
              <a:rPr lang="en-US" sz="5400" dirty="0"/>
              <a:t>images, animation, </a:t>
            </a:r>
            <a:endParaRPr lang="en-US" sz="5400" dirty="0" smtClean="0"/>
          </a:p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5400" dirty="0" smtClean="0"/>
              <a:t>video</a:t>
            </a:r>
            <a:r>
              <a:rPr lang="en-US" sz="5400" dirty="0"/>
              <a:t>, and </a:t>
            </a:r>
            <a:r>
              <a:rPr lang="en-US" sz="5400" dirty="0" smtClean="0"/>
              <a:t>interactive </a:t>
            </a:r>
            <a:r>
              <a:rPr lang="en-US" sz="5400" dirty="0"/>
              <a:t>content.</a:t>
            </a:r>
            <a:r>
              <a:rPr lang="en-US" sz="4800" dirty="0"/>
              <a:t> 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8"/>
            <a:ext cx="9144000" cy="1431925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Multimedia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:\WINDOWS\Desktop\logos\202_l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752600"/>
            <a:ext cx="4848225" cy="47388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Graphical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Font Based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0386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478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2" y="40386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3" y="1447800"/>
            <a:ext cx="3095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68215" y="2667000"/>
            <a:ext cx="8763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itchFamily="18" charset="0"/>
                <a:hlinkClick r:id="rId2"/>
              </a:rPr>
              <a:t>Guide </a:t>
            </a:r>
            <a:r>
              <a:rPr lang="en-US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itchFamily="18" charset="0"/>
                <a:hlinkClick r:id="rId2"/>
              </a:rPr>
              <a:t>to Creating Professional </a:t>
            </a:r>
            <a:r>
              <a:rPr lang="en-US" sz="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Times New Roman" pitchFamily="18" charset="0"/>
                <a:hlinkClick r:id="rId2"/>
              </a:rPr>
              <a:t>Quality Logos</a:t>
            </a:r>
            <a:endParaRPr lang="en-US" sz="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" name="WordArt 1029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3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Logos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215" y="39549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3"/>
              </a:rPr>
              <a:t>Logo Designs Using Gradient Effects</a:t>
            </a:r>
            <a:endParaRPr lang="en-US" sz="4400" dirty="0"/>
          </a:p>
        </p:txBody>
      </p:sp>
      <p:pic>
        <p:nvPicPr>
          <p:cNvPr id="30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5" b="43714"/>
          <a:stretch/>
        </p:blipFill>
        <p:spPr bwMode="auto">
          <a:xfrm>
            <a:off x="1524000" y="5791200"/>
            <a:ext cx="6172200" cy="94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215" y="1447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6"/>
              </a:rPr>
              <a:t>What Makes a Great Logo Design?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17740" y="4953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7"/>
              </a:rPr>
              <a:t>20 Corporate Brand Logo Evolution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06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304800" y="1752600"/>
            <a:ext cx="86106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Gradual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blending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of colors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Gradient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8534400" cy="495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the number 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of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distinct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pixels in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each dimension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that can be displayed.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Resolution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6067" name="WordArt 3"/>
          <p:cNvSpPr>
            <a:spLocks noChangeArrowheads="1" noChangeShapeType="1" noTextEdit="1"/>
          </p:cNvSpPr>
          <p:nvPr/>
        </p:nvSpPr>
        <p:spPr bwMode="auto">
          <a:xfrm>
            <a:off x="342900" y="1752600"/>
            <a:ext cx="81915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smallest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item of information in an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image.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Pixels are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arranged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2-dimensional grid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hat represented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using dots or squares.</a:t>
            </a:r>
          </a:p>
        </p:txBody>
      </p:sp>
      <p:sp>
        <p:nvSpPr>
          <p:cNvPr id="216068" name="WordArt 4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Pixel</a:t>
            </a:r>
          </a:p>
        </p:txBody>
      </p:sp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36" y="5029200"/>
            <a:ext cx="35433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3577"/>
            <a:ext cx="2095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77724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Dots per inch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PPI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77724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Pixels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per inch</a:t>
            </a:r>
          </a:p>
        </p:txBody>
      </p:sp>
    </p:spTree>
    <p:extLst>
      <p:ext uri="{BB962C8B-B14F-4D97-AF65-F5344CB8AC3E}">
        <p14:creationId xmlns:p14="http://schemas.microsoft.com/office/powerpoint/2010/main" val="1452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8723" name="WordArt 1027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71628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Million pixels</a:t>
            </a:r>
          </a:p>
        </p:txBody>
      </p:sp>
      <p:sp>
        <p:nvSpPr>
          <p:cNvPr id="158724" name="WordArt 1028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Megapixel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050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819" name="WordArt 2051"/>
          <p:cNvSpPr>
            <a:spLocks noChangeArrowheads="1" noChangeShapeType="1" noTextEdit="1"/>
          </p:cNvSpPr>
          <p:nvPr/>
        </p:nvSpPr>
        <p:spPr bwMode="auto">
          <a:xfrm>
            <a:off x="152400" y="1447800"/>
            <a:ext cx="8763000" cy="518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Number of dots per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horizontal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inch on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standard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computer screen</a:t>
            </a:r>
          </a:p>
        </p:txBody>
      </p:sp>
      <p:sp>
        <p:nvSpPr>
          <p:cNvPr id="162820" name="WordArt 2052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does 72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en-US" sz="4800" dirty="0"/>
              <a:t>can refer to material objects of use to humanity, such as machines, hardware or utensils, but can also encompass broader themes, including systems, methods of organization, and techniques. 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6075"/>
            <a:ext cx="9144000" cy="1431925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</a:pPr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Anything that makes human life easier.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Clr>
                <a:schemeClr val="bg2"/>
              </a:buClr>
            </a:pPr>
            <a:r>
              <a:rPr lang="en-US" sz="8800" dirty="0" smtClean="0">
                <a:solidFill>
                  <a:srgbClr val="FF0000"/>
                </a:solidFill>
                <a:latin typeface="Arial Black" pitchFamily="34" charset="0"/>
              </a:rPr>
              <a:t>Technology</a:t>
            </a:r>
            <a:endParaRPr lang="en-US" sz="8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02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9140" name="WordArt 1028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a thumbnail?</a:t>
            </a:r>
          </a:p>
        </p:txBody>
      </p:sp>
      <p:pic>
        <p:nvPicPr>
          <p:cNvPr id="219141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9531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152400" y="1981200"/>
            <a:ext cx="8763000" cy="464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small version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of a larger image</a:t>
            </a:r>
          </a:p>
        </p:txBody>
      </p:sp>
      <p:sp>
        <p:nvSpPr>
          <p:cNvPr id="159748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a thumbnail?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8355" name="WordArt 3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772400" cy="3276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Leonardo Da Vinci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sketchbooks</a:t>
            </a:r>
          </a:p>
        </p:txBody>
      </p:sp>
      <p:sp>
        <p:nvSpPr>
          <p:cNvPr id="228356" name="WordArt 4"/>
          <p:cNvSpPr>
            <a:spLocks noChangeArrowheads="1" noChangeShapeType="1" noTextEdit="1"/>
          </p:cNvSpPr>
          <p:nvPr/>
        </p:nvSpPr>
        <p:spPr bwMode="auto">
          <a:xfrm>
            <a:off x="304800" y="123645"/>
            <a:ext cx="853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Where did thumbnail term originate?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2995" name="WordArt 3"/>
          <p:cNvSpPr>
            <a:spLocks noChangeArrowheads="1" noChangeShapeType="1" noTextEdit="1"/>
          </p:cNvSpPr>
          <p:nvPr/>
        </p:nvSpPr>
        <p:spPr bwMode="auto">
          <a:xfrm>
            <a:off x="933450" y="2743200"/>
            <a:ext cx="72771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discussion of work</a:t>
            </a:r>
          </a:p>
        </p:txBody>
      </p:sp>
      <p:sp>
        <p:nvSpPr>
          <p:cNvPr id="212996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a critique?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795" name="WordArt 3"/>
          <p:cNvSpPr>
            <a:spLocks noChangeArrowheads="1" noChangeShapeType="1" noTextEdit="1"/>
          </p:cNvSpPr>
          <p:nvPr/>
        </p:nvSpPr>
        <p:spPr bwMode="auto">
          <a:xfrm>
            <a:off x="762000" y="2590800"/>
            <a:ext cx="78105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digital version </a:t>
            </a:r>
          </a:p>
        </p:txBody>
      </p:sp>
      <p:sp>
        <p:nvSpPr>
          <p:cNvPr id="161796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softcopy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4019" name="WordArt 3"/>
          <p:cNvSpPr>
            <a:spLocks noChangeArrowheads="1" noChangeShapeType="1" noTextEdit="1"/>
          </p:cNvSpPr>
          <p:nvPr/>
        </p:nvSpPr>
        <p:spPr bwMode="auto">
          <a:xfrm>
            <a:off x="704850" y="2438400"/>
            <a:ext cx="78105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paper version </a:t>
            </a:r>
          </a:p>
        </p:txBody>
      </p:sp>
      <p:sp>
        <p:nvSpPr>
          <p:cNvPr id="214020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hardcopy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510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0" y="2514600"/>
            <a:ext cx="9144000" cy="2057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079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Byte = 8 Bits = 1 character</a:t>
            </a:r>
          </a:p>
        </p:txBody>
      </p:sp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0" y="4724400"/>
            <a:ext cx="8839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10110011 =A</a:t>
            </a:r>
          </a:p>
        </p:txBody>
      </p:sp>
      <p:sp>
        <p:nvSpPr>
          <p:cNvPr id="175111" name="WordArt 7"/>
          <p:cNvSpPr>
            <a:spLocks noChangeArrowheads="1" noChangeShapeType="1" noTextEdit="1"/>
          </p:cNvSpPr>
          <p:nvPr/>
        </p:nvSpPr>
        <p:spPr bwMode="auto">
          <a:xfrm>
            <a:off x="0" y="5791200"/>
            <a:ext cx="8763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11010110 =B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154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Bit = smallest amount of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info on a computer (1 or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WordArt 4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067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Bit = 1 number</a:t>
            </a:r>
          </a:p>
        </p:txBody>
      </p:sp>
      <p:sp>
        <p:nvSpPr>
          <p:cNvPr id="176134" name="WordArt 6"/>
          <p:cNvSpPr>
            <a:spLocks noChangeArrowheads="1" noChangeShapeType="1" noTextEdit="1"/>
          </p:cNvSpPr>
          <p:nvPr/>
        </p:nvSpPr>
        <p:spPr bwMode="auto">
          <a:xfrm>
            <a:off x="0" y="2724150"/>
            <a:ext cx="9144000" cy="1314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Kilobyte = approx. 1,000 bytes</a:t>
            </a:r>
          </a:p>
        </p:txBody>
      </p:sp>
      <p:sp>
        <p:nvSpPr>
          <p:cNvPr id="176135" name="WordArt 7"/>
          <p:cNvSpPr>
            <a:spLocks noChangeArrowheads="1" noChangeShapeType="1" noTextEdit="1"/>
          </p:cNvSpPr>
          <p:nvPr/>
        </p:nvSpPr>
        <p:spPr bwMode="auto">
          <a:xfrm>
            <a:off x="0" y="4191000"/>
            <a:ext cx="9144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Megabyte = approx. 1 million bytes</a:t>
            </a:r>
          </a:p>
        </p:txBody>
      </p:sp>
      <p:sp>
        <p:nvSpPr>
          <p:cNvPr id="176136" name="WordArt 8"/>
          <p:cNvSpPr>
            <a:spLocks noChangeArrowheads="1" noChangeShapeType="1" noTextEdit="1"/>
          </p:cNvSpPr>
          <p:nvPr/>
        </p:nvSpPr>
        <p:spPr bwMode="auto">
          <a:xfrm>
            <a:off x="0" y="5638800"/>
            <a:ext cx="9144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Gigabyte = approx. 1 billion bytes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0" y="1371600"/>
            <a:ext cx="9144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Byte = 8 numbers = 1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963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0"/>
            <a:ext cx="87630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is a commonly used method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of compression for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photographic images</a:t>
            </a:r>
          </a:p>
        </p:txBody>
      </p:sp>
      <p:sp>
        <p:nvSpPr>
          <p:cNvPr id="168964" name="WordArt 4"/>
          <p:cNvSpPr>
            <a:spLocks noChangeArrowheads="1" noChangeShapeType="1" noTextEdit="1"/>
          </p:cNvSpPr>
          <p:nvPr/>
        </p:nvSpPr>
        <p:spPr bwMode="auto">
          <a:xfrm>
            <a:off x="1643332" y="76200"/>
            <a:ext cx="579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.jpg</a:t>
            </a:r>
          </a:p>
        </p:txBody>
      </p:sp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2286000" y="5791200"/>
            <a:ext cx="42862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16 million colors!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9987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0"/>
            <a:ext cx="8763000" cy="464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Photoshop document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containing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graphical layers</a:t>
            </a:r>
          </a:p>
        </p:txBody>
      </p:sp>
      <p:sp>
        <p:nvSpPr>
          <p:cNvPr id="169988" name="WordArt 4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.psd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2051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2757" name="WordArt 205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0772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Anything that repeats</a:t>
            </a:r>
          </a:p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 itself such as shapes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,</a:t>
            </a:r>
          </a:p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 lines,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and colors.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8" name="WordArt 2052" descr="Solid diamond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pattFill prst="solidDmnd">
                  <a:fgClr>
                    <a:schemeClr val="accent2"/>
                  </a:fgClr>
                  <a:bgClr>
                    <a:srgbClr val="FFFFFF"/>
                  </a:bgClr>
                </a:pattFill>
                <a:latin typeface="Arial Black"/>
              </a:rPr>
              <a:t>Pattern</a:t>
            </a:r>
            <a:endParaRPr lang="en-US" sz="3600" kern="10" dirty="0">
              <a:ln w="57150">
                <a:solidFill>
                  <a:srgbClr val="000000"/>
                </a:solidFill>
                <a:round/>
                <a:headEnd/>
                <a:tailEnd/>
              </a:ln>
              <a:pattFill prst="solidDmnd">
                <a:fgClr>
                  <a:schemeClr val="accent2"/>
                </a:fgClr>
                <a:bgClr>
                  <a:srgbClr val="FFFFFF"/>
                </a:bgClr>
              </a:patt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WordArt 5123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48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Graphic Interchange Format</a:t>
            </a:r>
          </a:p>
        </p:txBody>
      </p:sp>
      <p:sp>
        <p:nvSpPr>
          <p:cNvPr id="172036" name="WordArt 5124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480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.Gif</a:t>
            </a:r>
          </a:p>
        </p:txBody>
      </p:sp>
      <p:sp>
        <p:nvSpPr>
          <p:cNvPr id="172038" name="WordArt 5126"/>
          <p:cNvSpPr>
            <a:spLocks noChangeArrowheads="1" noChangeShapeType="1" noTextEdit="1"/>
          </p:cNvSpPr>
          <p:nvPr/>
        </p:nvSpPr>
        <p:spPr bwMode="auto">
          <a:xfrm>
            <a:off x="685800" y="33528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palette of up to 256 colors </a:t>
            </a:r>
          </a:p>
        </p:txBody>
      </p:sp>
      <p:sp>
        <p:nvSpPr>
          <p:cNvPr id="172039" name="WordArt 5127"/>
          <p:cNvSpPr>
            <a:spLocks noChangeArrowheads="1" noChangeShapeType="1" noTextEdit="1"/>
          </p:cNvSpPr>
          <p:nvPr/>
        </p:nvSpPr>
        <p:spPr bwMode="auto">
          <a:xfrm>
            <a:off x="2667000" y="5076825"/>
            <a:ext cx="5086350" cy="1552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-supports animations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-transparency</a:t>
            </a:r>
          </a:p>
        </p:txBody>
      </p:sp>
      <p:pic>
        <p:nvPicPr>
          <p:cNvPr id="172040" name="Picture 5128" descr="C:\Documents and Settings\anourse\Desktop\200px-Rotating_earth_(large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WordArt 5124"/>
          <p:cNvSpPr>
            <a:spLocks noChangeArrowheads="1" noChangeShapeType="1" noTextEdit="1"/>
          </p:cNvSpPr>
          <p:nvPr/>
        </p:nvSpPr>
        <p:spPr bwMode="auto">
          <a:xfrm>
            <a:off x="2095500" y="152400"/>
            <a:ext cx="4800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  <a:r>
              <a:rPr lang="en-US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swf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512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83820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 animated graphical</a:t>
            </a:r>
          </a:p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file created with Adobe</a:t>
            </a:r>
          </a:p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Flash software optimized</a:t>
            </a:r>
          </a:p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for the Internet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898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7091" name="WordArt 3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305800" cy="502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to make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graphic as visually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perfect,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effective, and functional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possible for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Internet.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(make a file size small &amp;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fast)</a:t>
            </a:r>
          </a:p>
        </p:txBody>
      </p:sp>
      <p:sp>
        <p:nvSpPr>
          <p:cNvPr id="217092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Optimize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500"/>
            <a:ext cx="68199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"/>
            <a:ext cx="1835353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8" name="WordArt 6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5867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Optimize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43" name="WordArt 3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7772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Portable Network Graphics (PNG) </a:t>
            </a:r>
          </a:p>
        </p:txBody>
      </p:sp>
      <p:sp>
        <p:nvSpPr>
          <p:cNvPr id="215044" name="WordArt 4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79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.png</a:t>
            </a:r>
          </a:p>
        </p:txBody>
      </p:sp>
      <p:sp>
        <p:nvSpPr>
          <p:cNvPr id="215045" name="WordArt 5"/>
          <p:cNvSpPr>
            <a:spLocks noChangeArrowheads="1" noChangeShapeType="1" noTextEdit="1"/>
          </p:cNvSpPr>
          <p:nvPr/>
        </p:nvSpPr>
        <p:spPr bwMode="auto">
          <a:xfrm>
            <a:off x="1143000" y="4343400"/>
            <a:ext cx="7239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- 16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million colors</a:t>
            </a:r>
          </a:p>
          <a:p>
            <a:pPr marL="571500" indent="-571500" algn="ctr">
              <a:buFontTx/>
              <a:buChar char="-"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Transparency features</a:t>
            </a:r>
          </a:p>
          <a:p>
            <a:pPr marL="571500" indent="-571500" algn="ctr">
              <a:buFontTx/>
              <a:buChar char="-"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Optimized for Internet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215046" name="WordArt 6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772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PNG was created to improve upon and replace GIF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WordArt 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077200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Vector vs. Rastor</a:t>
            </a:r>
          </a:p>
        </p:txBody>
      </p:sp>
      <p:sp>
        <p:nvSpPr>
          <p:cNvPr id="222211" name="WordArt 3"/>
          <p:cNvSpPr>
            <a:spLocks noChangeArrowheads="1" noChangeShapeType="1" noTextEdit="1"/>
          </p:cNvSpPr>
          <p:nvPr/>
        </p:nvSpPr>
        <p:spPr bwMode="auto">
          <a:xfrm>
            <a:off x="1066800" y="2743200"/>
            <a:ext cx="7086600" cy="3505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Shapes vs. Dots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WordArt 2"/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8077200" cy="518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735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is defined by </a:t>
            </a:r>
          </a:p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geometric primitives</a:t>
            </a:r>
          </a:p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as opposed to bitmaps</a:t>
            </a:r>
          </a:p>
        </p:txBody>
      </p:sp>
      <p:sp>
        <p:nvSpPr>
          <p:cNvPr id="220166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Vector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3236" name="WordArt 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735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data structure representing a rectangular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 </a:t>
            </a: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grid of pixels of </a:t>
            </a:r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color viewable </a:t>
            </a: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via a </a:t>
            </a:r>
            <a:endParaRPr lang="en-US" sz="3600" kern="10" dirty="0" smtClean="0">
              <a:ln w="9525">
                <a:solidFill>
                  <a:schemeClr val="tx2"/>
                </a:solidFill>
                <a:round/>
                <a:headEnd/>
                <a:tailEnd/>
              </a:ln>
              <a:latin typeface="Impact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monitor</a:t>
            </a:r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Impact"/>
              </a:rPr>
              <a:t>, paper, or other display medium.</a:t>
            </a:r>
          </a:p>
        </p:txBody>
      </p:sp>
      <p:sp>
        <p:nvSpPr>
          <p:cNvPr id="223237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Rastor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173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71445"/>
            <a:ext cx="518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052" descr="Solid diamond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pattFill prst="solidDmnd">
                  <a:fgClr>
                    <a:schemeClr val="accent2"/>
                  </a:fgClr>
                  <a:bgClr>
                    <a:srgbClr val="FFFFFF"/>
                  </a:bgClr>
                </a:pattFill>
                <a:latin typeface="Arial Black"/>
              </a:rPr>
              <a:t>Pattern</a:t>
            </a:r>
            <a:endParaRPr lang="en-US" sz="3600" kern="10" dirty="0">
              <a:ln w="57150">
                <a:solidFill>
                  <a:srgbClr val="000000"/>
                </a:solidFill>
                <a:round/>
                <a:headEnd/>
                <a:tailEnd/>
              </a:ln>
              <a:pattFill prst="solidDmnd">
                <a:fgClr>
                  <a:schemeClr val="accent2"/>
                </a:fgClr>
                <a:bgClr>
                  <a:srgbClr val="FFFFFF"/>
                </a:bgClr>
              </a:pattFill>
              <a:latin typeface="Arial Black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07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094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0948" name="Picture 3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9" name="Picture 3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0" name="Picture 3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075"/>
            <a:ext cx="472440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1" name="Picture 30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4075"/>
            <a:ext cx="472440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075"/>
            <a:ext cx="472440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4075"/>
            <a:ext cx="472440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WordArt 2053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480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Repetition</a:t>
            </a:r>
          </a:p>
        </p:txBody>
      </p:sp>
      <p:sp>
        <p:nvSpPr>
          <p:cNvPr id="206854" name="WordArt 2054"/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617220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Repetition</a:t>
            </a:r>
          </a:p>
        </p:txBody>
      </p:sp>
      <p:sp>
        <p:nvSpPr>
          <p:cNvPr id="206855" name="WordArt 2055"/>
          <p:cNvSpPr>
            <a:spLocks noChangeArrowheads="1" noChangeShapeType="1" noTextEdit="1"/>
          </p:cNvSpPr>
          <p:nvPr/>
        </p:nvSpPr>
        <p:spPr bwMode="auto">
          <a:xfrm>
            <a:off x="3810000" y="4038600"/>
            <a:ext cx="4800600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Repetition</a:t>
            </a:r>
          </a:p>
        </p:txBody>
      </p:sp>
      <p:sp>
        <p:nvSpPr>
          <p:cNvPr id="206856" name="WordArt 2056"/>
          <p:cNvSpPr>
            <a:spLocks noChangeArrowheads="1" noChangeShapeType="1" noTextEdit="1"/>
          </p:cNvSpPr>
          <p:nvPr/>
        </p:nvSpPr>
        <p:spPr bwMode="auto">
          <a:xfrm>
            <a:off x="4191000" y="5334000"/>
            <a:ext cx="44196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Repetition</a:t>
            </a:r>
          </a:p>
        </p:txBody>
      </p:sp>
      <p:sp>
        <p:nvSpPr>
          <p:cNvPr id="12" name="WordArt 2052" descr="Solid diamond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pattFill prst="solidDmnd">
                  <a:fgClr>
                    <a:schemeClr val="accent2"/>
                  </a:fgClr>
                  <a:bgClr>
                    <a:srgbClr val="FFFFFF"/>
                  </a:bgClr>
                </a:pattFill>
                <a:latin typeface="Arial Black"/>
              </a:rPr>
              <a:t>Pattern is</a:t>
            </a:r>
            <a:endParaRPr lang="en-US" sz="3600" kern="10" dirty="0">
              <a:ln w="57150">
                <a:solidFill>
                  <a:srgbClr val="000000"/>
                </a:solidFill>
                <a:round/>
                <a:headEnd/>
                <a:tailEnd/>
              </a:ln>
              <a:pattFill prst="solidDmnd">
                <a:fgClr>
                  <a:schemeClr val="accent2"/>
                </a:fgClr>
                <a:bgClr>
                  <a:srgbClr val="FFFFFF"/>
                </a:bgClr>
              </a:pattFill>
              <a:latin typeface="Arial Black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/>
      <p:bldP spid="2068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3780" name="Picture 4" descr="C:\WINDOWS\Desktop\A\presentations\patterns\ze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6525</TotalTime>
  <Words>565</Words>
  <Application>Microsoft Office PowerPoint</Application>
  <PresentationFormat>On-screen Show (4:3)</PresentationFormat>
  <Paragraphs>142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BlackTie</vt:lpstr>
      <vt:lpstr>Animation</vt:lpstr>
      <vt:lpstr>Multimedia</vt:lpstr>
      <vt:lpstr>Anything that makes human life easier.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aisd</dc:creator>
  <cp:lastModifiedBy>newu</cp:lastModifiedBy>
  <cp:revision>219</cp:revision>
  <dcterms:created xsi:type="dcterms:W3CDTF">2002-02-09T09:58:25Z</dcterms:created>
  <dcterms:modified xsi:type="dcterms:W3CDTF">2010-08-26T04:00:02Z</dcterms:modified>
</cp:coreProperties>
</file>